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355" r:id="rId5"/>
    <p:sldId id="265" r:id="rId6"/>
    <p:sldId id="298" r:id="rId7"/>
    <p:sldId id="266" r:id="rId8"/>
    <p:sldId id="268" r:id="rId9"/>
    <p:sldId id="269" r:id="rId10"/>
    <p:sldId id="270" r:id="rId11"/>
    <p:sldId id="272" r:id="rId12"/>
    <p:sldId id="274" r:id="rId13"/>
    <p:sldId id="384" r:id="rId14"/>
    <p:sldId id="385" r:id="rId15"/>
    <p:sldId id="275" r:id="rId16"/>
    <p:sldId id="323" r:id="rId17"/>
    <p:sldId id="379" r:id="rId18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96022C2-66CE-43EC-870F-26A5CA9832C8}">
          <p14:sldIdLst>
            <p14:sldId id="256"/>
            <p14:sldId id="260"/>
            <p14:sldId id="261"/>
            <p14:sldId id="355"/>
            <p14:sldId id="265"/>
            <p14:sldId id="298"/>
            <p14:sldId id="266"/>
            <p14:sldId id="268"/>
            <p14:sldId id="269"/>
            <p14:sldId id="270"/>
            <p14:sldId id="272"/>
            <p14:sldId id="274"/>
            <p14:sldId id="384"/>
            <p14:sldId id="385"/>
            <p14:sldId id="275"/>
            <p14:sldId id="323"/>
          </p14:sldIdLst>
        </p14:section>
        <p14:section name="Раздел без заголовка" id="{CFC076AD-BE6F-478F-B023-643D1A369C77}">
          <p14:sldIdLst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9" autoAdjust="0"/>
    <p:restoredTop sz="99378" autoAdjust="0"/>
  </p:normalViewPr>
  <p:slideViewPr>
    <p:cSldViewPr>
      <p:cViewPr varScale="1">
        <p:scale>
          <a:sx n="116" d="100"/>
          <a:sy n="116" d="100"/>
        </p:scale>
        <p:origin x="14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r>
              <a:rPr lang="ru-RU" dirty="0" smtClean="0"/>
              <a:t>201</a:t>
            </a:r>
            <a:r>
              <a:rPr lang="en-US" dirty="0" smtClean="0"/>
              <a:t>7</a:t>
            </a:r>
            <a:endParaRPr lang="ru-RU" dirty="0"/>
          </a:p>
        </c:rich>
      </c:tx>
      <c:layout>
        <c:manualLayout>
          <c:xMode val="edge"/>
          <c:yMode val="edge"/>
          <c:x val="0.17985480924842248"/>
          <c:y val="2.631376281226529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0274946738066449E-2"/>
          <c:y val="0.24257917576784291"/>
          <c:w val="0.57983855876086832"/>
          <c:h val="0.6395303098441947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FF9999"/>
              </a:solidFill>
            </c:spPr>
          </c:dPt>
          <c:cat>
            <c:strRef>
              <c:f>Лист1!$A$2:$A$4</c:f>
              <c:strCache>
                <c:ptCount val="3"/>
                <c:pt idx="0">
                  <c:v>Земельный налог физ лиц</c:v>
                </c:pt>
                <c:pt idx="1">
                  <c:v>Налог на имущество физ лиц</c:v>
                </c:pt>
                <c:pt idx="2">
                  <c:v>Транспортный налог физ лиц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992</c:v>
                </c:pt>
                <c:pt idx="1">
                  <c:v>5417</c:v>
                </c:pt>
                <c:pt idx="2">
                  <c:v>1907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4277">
          <a:noFill/>
        </a:ln>
      </c:spPr>
    </c:plotArea>
    <c:legend>
      <c:legendPos val="r"/>
      <c:layout/>
      <c:overlay val="0"/>
      <c:txPr>
        <a:bodyPr/>
        <a:lstStyle/>
        <a:p>
          <a:pPr>
            <a:defRPr sz="898" baseline="0"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618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r>
              <a:rPr lang="ru-RU" dirty="0" smtClean="0"/>
              <a:t>201</a:t>
            </a:r>
            <a:r>
              <a:rPr lang="en-US" dirty="0" smtClean="0"/>
              <a:t>8</a:t>
            </a:r>
            <a:endParaRPr lang="ru-RU" dirty="0"/>
          </a:p>
        </c:rich>
      </c:tx>
      <c:layout>
        <c:manualLayout>
          <c:xMode val="edge"/>
          <c:yMode val="edge"/>
          <c:x val="0.17440555414444162"/>
          <c:y val="1.2820179655760852E-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157599224441344E-2"/>
          <c:y val="0.27896969781135428"/>
          <c:w val="0.56571494017782131"/>
          <c:h val="0.579628999555604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FF9999"/>
              </a:solidFill>
            </c:spPr>
          </c:dPt>
          <c:cat>
            <c:strRef>
              <c:f>Лист1!$A$2:$A$4</c:f>
              <c:strCache>
                <c:ptCount val="3"/>
                <c:pt idx="0">
                  <c:v>Земельный налог физ лиц</c:v>
                </c:pt>
                <c:pt idx="1">
                  <c:v>Налог на имущество физ лиц</c:v>
                </c:pt>
                <c:pt idx="2">
                  <c:v>Транспортный налог физ лиц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737</c:v>
                </c:pt>
                <c:pt idx="1">
                  <c:v>5349</c:v>
                </c:pt>
                <c:pt idx="2">
                  <c:v>938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7">
          <a:noFill/>
        </a:ln>
      </c:spPr>
    </c:plotArea>
    <c:legend>
      <c:legendPos val="r"/>
      <c:layout/>
      <c:overlay val="0"/>
      <c:txPr>
        <a:bodyPr/>
        <a:lstStyle/>
        <a:p>
          <a:pPr>
            <a:defRPr sz="995" baseline="0"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4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r>
              <a:rPr lang="en-US" dirty="0" smtClean="0"/>
              <a:t>2019</a:t>
            </a:r>
            <a:endParaRPr lang="en-US" dirty="0"/>
          </a:p>
        </c:rich>
      </c:tx>
      <c:layout>
        <c:manualLayout>
          <c:xMode val="edge"/>
          <c:yMode val="edge"/>
          <c:x val="0.20452951979365763"/>
          <c:y val="8.401916126308793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2979528051671408E-2"/>
          <c:y val="0.25410058453921991"/>
          <c:w val="0.55455377634728731"/>
          <c:h val="0.561074512071410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c:spPr>
          </c:dPt>
          <c:dPt>
            <c:idx val="2"/>
            <c:bubble3D val="0"/>
            <c:spPr>
              <a:solidFill>
                <a:srgbClr val="FF9999"/>
              </a:solidFill>
            </c:spPr>
          </c:dPt>
          <c:cat>
            <c:strRef>
              <c:f>Лист1!$A$2:$A$4</c:f>
              <c:strCache>
                <c:ptCount val="3"/>
                <c:pt idx="0">
                  <c:v>Земельный налог физ лиц</c:v>
                </c:pt>
                <c:pt idx="1">
                  <c:v>Налог на имущество физ лиц</c:v>
                </c:pt>
                <c:pt idx="2">
                  <c:v>Транспортный налог физ лиц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811</c:v>
                </c:pt>
                <c:pt idx="1">
                  <c:v>5885</c:v>
                </c:pt>
                <c:pt idx="2">
                  <c:v>1032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ln w="25372">
          <a:noFill/>
        </a:ln>
      </c:spPr>
    </c:plotArea>
    <c:legend>
      <c:legendPos val="r"/>
      <c:layout>
        <c:manualLayout>
          <c:xMode val="edge"/>
          <c:yMode val="edge"/>
          <c:x val="0.63921127783555354"/>
          <c:y val="0.31786274463439818"/>
          <c:w val="0.28520180260486305"/>
          <c:h val="0.50536993686599985"/>
        </c:manualLayout>
      </c:layout>
      <c:overlay val="0"/>
      <c:txPr>
        <a:bodyPr/>
        <a:lstStyle/>
        <a:p>
          <a:pPr>
            <a:defRPr sz="994" baseline="0"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89"/>
      </a:pPr>
      <a:endParaRPr lang="ru-RU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rawing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</cdr:x>
      <cdr:y>0.21429</cdr:y>
    </cdr:from>
    <cdr:to>
      <cdr:x>0.325</cdr:x>
      <cdr:y>0.28571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648072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0.075</cdr:x>
      <cdr:y>0.21429</cdr:y>
    </cdr:from>
    <cdr:to>
      <cdr:x>0.3</cdr:x>
      <cdr:y>0.28571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6024" y="648072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1">
                <a:lumMod val="1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0.4375</cdr:x>
      <cdr:y>0.21429</cdr:y>
    </cdr:from>
    <cdr:to>
      <cdr:x>0.6125</cdr:x>
      <cdr:y>0.33333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60140" y="648072"/>
          <a:ext cx="5040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</cdr:x>
      <cdr:y>0.83333</cdr:y>
    </cdr:from>
    <cdr:to>
      <cdr:x>0.55</cdr:x>
      <cdr:y>0.92857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20080" y="2520280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0.225</cdr:x>
      <cdr:y>0.52381</cdr:y>
    </cdr:from>
    <cdr:to>
      <cdr:x>0.46154</cdr:x>
      <cdr:y>0.62457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31869" y="1482742"/>
          <a:ext cx="664273" cy="285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   7 024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0.02564</cdr:x>
      <cdr:y>0.25438</cdr:y>
    </cdr:from>
    <cdr:to>
      <cdr:x>0.18031</cdr:x>
      <cdr:y>0.35536</cdr:y>
    </cdr:to>
    <cdr:pic>
      <cdr:nvPicPr>
        <cdr:cNvPr id="11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2007" y="720080"/>
          <a:ext cx="434352" cy="28582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0.39942</cdr:x>
      <cdr:y>0.20351</cdr:y>
    </cdr:from>
    <cdr:to>
      <cdr:x>0.54138</cdr:x>
      <cdr:y>0.30448</cdr:y>
    </cdr:to>
    <cdr:pic>
      <cdr:nvPicPr>
        <cdr:cNvPr id="1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121690" y="576064"/>
          <a:ext cx="398665" cy="28582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0.42138</cdr:x>
      <cdr:y>0.83947</cdr:y>
    </cdr:from>
    <cdr:to>
      <cdr:x>0.59722</cdr:x>
      <cdr:y>0.945</cdr:y>
    </cdr:to>
    <cdr:pic>
      <cdr:nvPicPr>
        <cdr:cNvPr id="1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1183367" y="2376264"/>
          <a:ext cx="493819" cy="29873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0.0976</cdr:x>
      <cdr:y>0.22843</cdr:y>
    </cdr:from>
    <cdr:to>
      <cdr:x>0.3416</cdr:x>
      <cdr:y>0.325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32" y="657945"/>
          <a:ext cx="720080" cy="278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0.1708</cdr:x>
      <cdr:y>0.35</cdr:y>
    </cdr:from>
    <cdr:to>
      <cdr:x>0.48064</cdr:x>
      <cdr:y>0.66746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10081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0.0488</cdr:x>
      <cdr:y>0.25</cdr:y>
    </cdr:from>
    <cdr:to>
      <cdr:x>0.2684</cdr:x>
      <cdr:y>0.325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4016" y="720080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</cdr:x>
      <cdr:y>0.875</cdr:y>
    </cdr:from>
    <cdr:to>
      <cdr:x>0.488</cdr:x>
      <cdr:y>0.95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20078" y="2412160"/>
          <a:ext cx="685517" cy="206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0.06747</cdr:x>
      <cdr:y>0.21389</cdr:y>
    </cdr:from>
    <cdr:to>
      <cdr:x>0.23979</cdr:x>
      <cdr:y>0.32225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94323" y="589650"/>
          <a:ext cx="496340" cy="29871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0.45159</cdr:x>
      <cdr:y>0.20896</cdr:y>
    </cdr:from>
    <cdr:to>
      <cdr:x>0.59454</cdr:x>
      <cdr:y>0.31732</cdr:y>
    </cdr:to>
    <cdr:pic>
      <cdr:nvPicPr>
        <cdr:cNvPr id="10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300732" y="576064"/>
          <a:ext cx="411747" cy="29871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0.44992</cdr:x>
      <cdr:y>0.83586</cdr:y>
    </cdr:from>
    <cdr:to>
      <cdr:x>0.61843</cdr:x>
      <cdr:y>0.94034</cdr:y>
    </cdr:to>
    <cdr:pic>
      <cdr:nvPicPr>
        <cdr:cNvPr id="11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1295921" y="2304256"/>
          <a:ext cx="485342" cy="28803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0.26194</cdr:x>
      <cdr:y>0.52241</cdr:y>
    </cdr:from>
    <cdr:to>
      <cdr:x>0.44992</cdr:x>
      <cdr:y>0.62689</cdr:y>
    </cdr:to>
    <cdr:pic>
      <cdr:nvPicPr>
        <cdr:cNvPr id="1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754467" y="1440160"/>
          <a:ext cx="541454" cy="288031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0.12919</cdr:x>
      <cdr:y>0.40856</cdr:y>
    </cdr:from>
    <cdr:to>
      <cdr:x>0.22679</cdr:x>
      <cdr:y>0.46573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248" y="1029320"/>
          <a:ext cx="288032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0.08039</cdr:x>
      <cdr:y>0.52289</cdr:y>
    </cdr:from>
    <cdr:to>
      <cdr:x>0.17799</cdr:x>
      <cdr:y>0.63722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7232" y="1317352"/>
          <a:ext cx="28803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0.00341</cdr:x>
      <cdr:y>0.26958</cdr:y>
    </cdr:from>
    <cdr:to>
      <cdr:x>0.2718</cdr:x>
      <cdr:y>0.36407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311" y="854190"/>
          <a:ext cx="811662" cy="2994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0.02381</cdr:x>
      <cdr:y>0.79587</cdr:y>
    </cdr:from>
    <cdr:to>
      <cdr:x>0.2619</cdr:x>
      <cdr:y>0.92665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2008" y="2521612"/>
          <a:ext cx="720080" cy="414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1">
                <a:lumMod val="1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0.38095</cdr:x>
      <cdr:y>0.18182</cdr:y>
    </cdr:from>
    <cdr:to>
      <cdr:x>0.57615</cdr:x>
      <cdr:y>0.26756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152064" y="576124"/>
          <a:ext cx="590321" cy="2716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1">
                <a:lumMod val="1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0.45238</cdr:x>
      <cdr:y>0.79545</cdr:y>
    </cdr:from>
    <cdr:to>
      <cdr:x>0.67198</cdr:x>
      <cdr:y>0.90978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368152" y="2520280"/>
          <a:ext cx="664140" cy="3622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1">
                <a:lumMod val="1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0.17551</cdr:x>
      <cdr:y>0.24637</cdr:y>
    </cdr:from>
    <cdr:to>
      <cdr:x>0.50974</cdr:x>
      <cdr:y>0.32027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80170" y="720080"/>
          <a:ext cx="91440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0.13181</cdr:x>
      <cdr:y>0.19709</cdr:y>
    </cdr:from>
    <cdr:to>
      <cdr:x>0.46604</cdr:x>
      <cdr:y>0.271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360611" y="576064"/>
          <a:ext cx="91440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0.09625</cdr:x>
      <cdr:y>0.19709</cdr:y>
    </cdr:from>
    <cdr:to>
      <cdr:x>0.27675</cdr:x>
      <cdr:y>0.2993</cdr:y>
    </cdr:to>
    <cdr:pic>
      <cdr:nvPicPr>
        <cdr:cNvPr id="1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3326" y="576064"/>
          <a:ext cx="493819" cy="2987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0.41209</cdr:x>
      <cdr:y>0.19709</cdr:y>
    </cdr:from>
    <cdr:to>
      <cdr:x>0.55471</cdr:x>
      <cdr:y>0.2993</cdr:y>
    </cdr:to>
    <cdr:pic>
      <cdr:nvPicPr>
        <cdr:cNvPr id="1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127422" y="576064"/>
          <a:ext cx="390178" cy="2987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0.49105</cdr:x>
      <cdr:y>0.76373</cdr:y>
    </cdr:from>
    <cdr:to>
      <cdr:x>0.67155</cdr:x>
      <cdr:y>0.86594</cdr:y>
    </cdr:to>
    <cdr:pic>
      <cdr:nvPicPr>
        <cdr:cNvPr id="1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1343446" y="2232248"/>
          <a:ext cx="493819" cy="2987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0.25417</cdr:x>
      <cdr:y>0.49273</cdr:y>
    </cdr:from>
    <cdr:to>
      <cdr:x>0.43467</cdr:x>
      <cdr:y>0.59494</cdr:y>
    </cdr:to>
    <cdr:pic>
      <cdr:nvPicPr>
        <cdr:cNvPr id="20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695374" y="1440160"/>
          <a:ext cx="493819" cy="298730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E2738-1130-416E-94B8-7810F3160802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6C168-9674-46CC-B1E8-E6294FA55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6F10A-28BC-48A6-AF85-8346116DDBF9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39BA5-41E6-43A6-8A04-38922B9BD8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DEDE7-537D-445F-A609-22C8271937C4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2E859-76BA-465B-9E9A-8380348F0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164FC-97AD-46B6-816C-ED32AF939A3A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1BF36-A523-40FD-B6E5-8812FDD179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1E114-0800-4B5B-AB83-44F5CAB7134E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AF5B-0998-4515-9ABB-6EA4B1A8E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6D44F-BEA8-4D2B-9ECF-C43EA92C04B7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9959D-307B-4B8D-80EC-EF71BC6BA4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057F2-FB3B-4618-AC2B-847066596C91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3C445-4713-4C21-AABB-B090004706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E39AD-7A2D-45EE-AB63-7071AD4D0E63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91FF9-0B14-47BC-8349-BFFFE70B22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18824-0E5B-49BA-9B81-9191E9394EB5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87365-C55B-40B0-9929-38662932B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CF48C-4FBC-4EDA-B7B2-D871E324A09C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B5F84-E0A4-46AA-83C6-69812A0368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A63A5-8716-467B-A784-94CF1742E42C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F12B6-E235-4944-A872-27D3A5D7C5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C36220-B7C0-42E4-A268-A22113B6AAF7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083981-C301-4A34-B45F-BF5B9066F3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95736" y="-1"/>
            <a:ext cx="6768752" cy="2136725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граждан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городского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округа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Котельники Московской области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2019 год и на плановый период 2020 и 2021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годов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575556" y="2570419"/>
            <a:ext cx="799288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Материал подготовлен на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основании решения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Совета депутатов городского округа Котельники Московской области </a:t>
            </a:r>
          </a:p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«О бюджете городского округа Котельники Московской области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2019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 плановый период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годов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Наша задача – в доступной форме довести информацию </a:t>
            </a:r>
          </a:p>
          <a:p>
            <a:pPr algn="ctr" eaLnBrk="0" hangingPunct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 основных характеристиках бюджета, о подходах при формировании </a:t>
            </a:r>
          </a:p>
          <a:p>
            <a:pPr algn="ctr" eaLnBrk="0" hangingPunct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бюджета и направлениях расходов бюджета.</a:t>
            </a:r>
          </a:p>
        </p:txBody>
      </p:sp>
      <p:sp>
        <p:nvSpPr>
          <p:cNvPr id="13318" name="Rectangle 5"/>
          <p:cNvSpPr>
            <a:spLocks noChangeArrowheads="1"/>
          </p:cNvSpPr>
          <p:nvPr/>
        </p:nvSpPr>
        <p:spPr bwMode="auto">
          <a:xfrm>
            <a:off x="0" y="5636767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Материал подготовлен </a:t>
            </a:r>
          </a:p>
          <a:p>
            <a:pPr algn="ctr" eaLnBrk="0" hangingPunct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управлением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финансов администрации </a:t>
            </a:r>
          </a:p>
          <a:p>
            <a:pPr algn="ctr" eaLnBrk="0" hangingPunct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городского округа Котельники Московской области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Декабрь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2018 года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944216" cy="20490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Rectangle 5"/>
          <p:cNvSpPr>
            <a:spLocks noChangeArrowheads="1"/>
          </p:cNvSpPr>
          <p:nvPr/>
        </p:nvSpPr>
        <p:spPr bwMode="auto">
          <a:xfrm>
            <a:off x="2195736" y="445894"/>
            <a:ext cx="64807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Собственные доходы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бюджета городского округа Котельники Московской области 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2018-2021г.г.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20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" y="-13053"/>
            <a:ext cx="1944793" cy="2054530"/>
          </a:xfrm>
          <a:prstGeom prst="rect">
            <a:avLst/>
          </a:prstGeom>
        </p:spPr>
      </p:pic>
      <p:graphicFrame>
        <p:nvGraphicFramePr>
          <p:cNvPr id="7" name="Group 3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799778"/>
              </p:ext>
            </p:extLst>
          </p:nvPr>
        </p:nvGraphicFramePr>
        <p:xfrm>
          <a:off x="190002" y="2054530"/>
          <a:ext cx="8702478" cy="4419710"/>
        </p:xfrm>
        <a:graphic>
          <a:graphicData uri="http://schemas.openxmlformats.org/drawingml/2006/table">
            <a:tbl>
              <a:tblPr/>
              <a:tblGrid>
                <a:gridCol w="4464495"/>
                <a:gridCol w="1069631"/>
                <a:gridCol w="1080120"/>
                <a:gridCol w="1008112"/>
                <a:gridCol w="1080120"/>
              </a:tblGrid>
              <a:tr h="72639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муниципальной собственности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149 950,2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164 664,0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169 460,0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169 460,0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36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Арендная плата за землю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133 450,2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145 786,0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150 160,0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150 160,0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36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Аренда имущества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5 059,0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36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13 819,0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14 300,0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14 300,0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36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имущества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36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22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36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233 513,0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55 545,9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36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36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собственных доходов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1 069 189,2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928 503,5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911 312,0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911,312,0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1236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643 742,6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619 971,8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578 856,0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1 039 451,0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Rectangle 1"/>
          <p:cNvSpPr>
            <a:spLocks noChangeArrowheads="1"/>
          </p:cNvSpPr>
          <p:nvPr/>
        </p:nvSpPr>
        <p:spPr bwMode="auto">
          <a:xfrm>
            <a:off x="2339752" y="143580"/>
            <a:ext cx="65899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Основные подходы к планированию бюджетных ассигнований и приоритеты бюджетных расходов</a:t>
            </a:r>
          </a:p>
        </p:txBody>
      </p:sp>
      <p:sp>
        <p:nvSpPr>
          <p:cNvPr id="183300" name="Rectangle 2"/>
          <p:cNvSpPr>
            <a:spLocks noChangeArrowheads="1"/>
          </p:cNvSpPr>
          <p:nvPr/>
        </p:nvSpPr>
        <p:spPr bwMode="auto">
          <a:xfrm>
            <a:off x="179511" y="1977958"/>
            <a:ext cx="882161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850"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 среднесрочной перспективе бюджетная политика округа сохранит свои приоритеты и будет сконцентрирована на решении следующих основных задач:</a:t>
            </a:r>
          </a:p>
          <a:p>
            <a:pPr indent="450850"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1) планирование бездефицитного бюджета;</a:t>
            </a:r>
          </a:p>
          <a:p>
            <a:pPr indent="450850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2) дальнейшая реализация приоритетов бюджетной политики, сформулированных в социальных Указах и поручениях </a:t>
            </a:r>
            <a:r>
              <a:rPr lang="ru-RU" b="1" dirty="0">
                <a:latin typeface="Times New Roman" pitchFamily="18" charset="0"/>
              </a:rPr>
              <a:t>Президента Российской Федерации 2012 года и Указом Президента от 7 мая 2018 года № 204 «О национальных целях и стратегических задачах развития Российской Федерации на период до 2024 года»</a:t>
            </a:r>
          </a:p>
          <a:p>
            <a:pPr indent="450850"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3) сохранение режима экономии бюджетных средств и продолжение работы по оптимизации расходов;</a:t>
            </a:r>
          </a:p>
          <a:p>
            <a:pPr indent="450850"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4) уточнение объема бюджетных ассигнований на 2019 год с учетом:</a:t>
            </a:r>
          </a:p>
          <a:p>
            <a:pPr indent="450850"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-минимального размера оплаты труда с 1 января 2019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года;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indent="450850"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-индексации отдельных расходов, обеспечивающих бесперебойное функционирование учреждений, по прогнозируемому росту тарифов и уровню инфляции;</a:t>
            </a:r>
          </a:p>
          <a:p>
            <a:pPr indent="450850"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-уменьшения объемов бюджетных ассигнований по расходным обязательствам ограниченного срока действия.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" y="-13053"/>
            <a:ext cx="1944793" cy="20545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4" name="Rectangle 1"/>
          <p:cNvSpPr>
            <a:spLocks noChangeArrowheads="1"/>
          </p:cNvSpPr>
          <p:nvPr/>
        </p:nvSpPr>
        <p:spPr bwMode="auto">
          <a:xfrm>
            <a:off x="2051720" y="50175"/>
            <a:ext cx="70922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Удельный объем налоговых и неналоговых доходов бюджета городского округа Котельники Московской области на душу населения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" y="-13053"/>
            <a:ext cx="1944793" cy="2054530"/>
          </a:xfrm>
          <a:prstGeom prst="rect">
            <a:avLst/>
          </a:prstGeom>
        </p:spPr>
      </p:pic>
      <p:pic>
        <p:nvPicPr>
          <p:cNvPr id="4" name="Picture 39" descr="Картинки по запросу фото рука и деньг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7844"/>
            <a:ext cx="3358498" cy="375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482075"/>
              </p:ext>
            </p:extLst>
          </p:nvPr>
        </p:nvGraphicFramePr>
        <p:xfrm>
          <a:off x="3690551" y="2388972"/>
          <a:ext cx="5383011" cy="3732205"/>
        </p:xfrm>
        <a:graphic>
          <a:graphicData uri="http://schemas.openxmlformats.org/drawingml/2006/table">
            <a:tbl>
              <a:tblPr/>
              <a:tblGrid>
                <a:gridCol w="1385433"/>
                <a:gridCol w="1550027"/>
                <a:gridCol w="1223705"/>
                <a:gridCol w="1223846"/>
              </a:tblGrid>
              <a:tr h="14828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наименование муниципального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</a:p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населения на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01.01.2019г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. (чел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сумма налоговых и неналоговых доходов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в расчете на 1 жителя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520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Котельники</a:t>
                      </a:r>
                    </a:p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44 869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1 069 189,2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23,83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275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Люберцы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324 610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5 333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 900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16,43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734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Лыткарино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57 946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908 467,8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15,67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963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Дзержинский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55 669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1 118 692,0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cs typeface="Times New Roman" panose="02020603050405020304" pitchFamily="18" charset="0"/>
                        </a:rPr>
                        <a:t>20,09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5" marR="7145" marT="7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2"/>
          <p:cNvSpPr>
            <a:spLocks noChangeArrowheads="1"/>
          </p:cNvSpPr>
          <p:nvPr/>
        </p:nvSpPr>
        <p:spPr bwMode="auto">
          <a:xfrm>
            <a:off x="714375" y="3514209"/>
            <a:ext cx="79295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348" name="Rectangle 1"/>
          <p:cNvSpPr>
            <a:spLocks noChangeArrowheads="1"/>
          </p:cNvSpPr>
          <p:nvPr/>
        </p:nvSpPr>
        <p:spPr bwMode="auto">
          <a:xfrm>
            <a:off x="1990952" y="283236"/>
            <a:ext cx="71530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 eaLnBrk="0" hangingPunct="0">
              <a:defRPr/>
            </a:pPr>
            <a:r>
              <a:rPr lang="ru-RU" altLang="ru-RU" sz="2000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Предоставление налоговых льгот физическим лицам на территории городского округа Котельники Московской области  (выпадающие доходы) тыс. руб.</a:t>
            </a:r>
            <a:endParaRPr lang="ru-RU" sz="2000" b="1" dirty="0">
              <a:solidFill>
                <a:prstClr val="black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" y="-13053"/>
            <a:ext cx="1944793" cy="20545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1" y="5286580"/>
            <a:ext cx="8784530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Помимо мер социальной поддержки, физические лица получают льготы по уплате имущественных налогов, установленных Налоговым кодексом Российской Федерации, законом Московской области, нормативными правовыми актами муниципального образования</a:t>
            </a:r>
          </a:p>
        </p:txBody>
      </p:sp>
      <p:graphicFrame>
        <p:nvGraphicFramePr>
          <p:cNvPr id="7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94854"/>
              </p:ext>
            </p:extLst>
          </p:nvPr>
        </p:nvGraphicFramePr>
        <p:xfrm>
          <a:off x="323528" y="2098866"/>
          <a:ext cx="2808311" cy="2830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956126"/>
              </p:ext>
            </p:extLst>
          </p:nvPr>
        </p:nvGraphicFramePr>
        <p:xfrm>
          <a:off x="3203626" y="2135832"/>
          <a:ext cx="2880320" cy="2756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7198853"/>
              </p:ext>
            </p:extLst>
          </p:nvPr>
        </p:nvGraphicFramePr>
        <p:xfrm>
          <a:off x="6156176" y="2132856"/>
          <a:ext cx="2832574" cy="2942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Прямоугольник 3"/>
          <p:cNvSpPr>
            <a:spLocks noChangeArrowheads="1"/>
          </p:cNvSpPr>
          <p:nvPr/>
        </p:nvSpPr>
        <p:spPr bwMode="auto">
          <a:xfrm>
            <a:off x="107504" y="2420888"/>
            <a:ext cx="87849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6372" name="Rectangle 1"/>
          <p:cNvSpPr>
            <a:spLocks noChangeArrowheads="1"/>
          </p:cNvSpPr>
          <p:nvPr/>
        </p:nvSpPr>
        <p:spPr bwMode="auto">
          <a:xfrm>
            <a:off x="107504" y="-830"/>
            <a:ext cx="89289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Расходы бюджета городского округа Котельники Московской области по муниципальным программам  2018-2021г.г.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68886"/>
              </p:ext>
            </p:extLst>
          </p:nvPr>
        </p:nvGraphicFramePr>
        <p:xfrm>
          <a:off x="107504" y="630474"/>
          <a:ext cx="8928993" cy="6248400"/>
        </p:xfrm>
        <a:graphic>
          <a:graphicData uri="http://schemas.openxmlformats.org/drawingml/2006/table">
            <a:tbl>
              <a:tblPr firstRow="1" firstCol="1" bandRow="1"/>
              <a:tblGrid>
                <a:gridCol w="5714950"/>
                <a:gridCol w="847066"/>
                <a:gridCol w="917656"/>
                <a:gridCol w="776477"/>
                <a:gridCol w="672844"/>
              </a:tblGrid>
              <a:tr h="7102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Наименование программы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Объем финансирования на 201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год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на 2019 год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на 2020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на 2021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«Создание условий для оказания медицинской помощи населению городского округа Котельники Московской области на 2015-2020 годы»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9102,0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10018,0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10354,0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10704,0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«Культура городского округа Котельники Московской области на 2017-2021 годы»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1005</a:t>
                      </a:r>
                      <a:r>
                        <a:rPr lang="ru-RU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17,0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107494,0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116345,0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120263,4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«Образование городского округа Котельники Московской области на 2017-2021 годы»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752860,2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769790,7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599171,0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624209,0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«Социальная защита населения городского округа Котельники Московской области» на 2017-2021 годы»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26967,0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23668,0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21732,0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22203,0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«Спорт в городском округе Котельники Московской области на 2017-2021 годы»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145000,4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132246,8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115182,0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115182,0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4471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 в городском округе Котельники Московской области на 2017-2021 годы»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13682,6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10862,0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10285,0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10345,0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«Экология и окружающая среда городского округа Котельники Московской области на 2017-2021 годы»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390,0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390,0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390,0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«Безопасность городского округа Котельники Московской области 2017-2021 годы»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26661,0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27941,0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25325,0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25325,0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«Жилище городского округа Котельники Московской области» на 2017-2027 годы»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17168,2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4788,2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14800,0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14800,0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«Формирование современной комфортной городской среды городского округа Котельники Московской области на 2018-2022 годы»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144054,9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156937,0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104994,0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100994,0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«Предпринимательство  городского округа Котельники Московской области» на 2017-2021 годы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914</a:t>
                      </a:r>
                      <a:r>
                        <a:rPr lang="en-US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,0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2336,0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2133,0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2143,0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городского округа Котельники Московской области «Муниципальное управление» на 2017-2021 годы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25</a:t>
                      </a:r>
                      <a:r>
                        <a:rPr lang="ru-RU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5711,2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258944,0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266732,0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267801,0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4471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«Развитие инженерной инфраструктуры и </a:t>
                      </a:r>
                      <a:r>
                        <a:rPr lang="ru-RU" sz="1000" b="1" dirty="0" err="1">
                          <a:solidFill>
                            <a:schemeClr val="tx1"/>
                          </a:solidFill>
                          <a:effectLst/>
                        </a:rPr>
                        <a:t>энергоэффективности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 городского округа Котельники Московской области на 2018-2022 годы»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43</a:t>
                      </a:r>
                      <a:r>
                        <a:rPr lang="ru-RU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36</a:t>
                      </a:r>
                      <a:r>
                        <a:rPr lang="en-US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,</a:t>
                      </a:r>
                      <a:r>
                        <a:rPr lang="ru-RU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21350,0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4200,0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1500,0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«Развитие и функционирование дорожно-транспортного комплекса городского округа Котельники Московской области »на 2017-2021 годы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28125,0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11385,0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12415,0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12415,0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 «Архитектура и градостроительство городского округа Котельники Московской области на 2017-2021 годы»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500,0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 «Цифровой городской округ Котельники Московской области на 2018-2022 годы»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ru-RU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3270</a:t>
                      </a:r>
                      <a:r>
                        <a:rPr lang="en-US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44136,0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44415,0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44415,0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onstantia" panose="02030602050306030303" pitchFamily="18" charset="0"/>
                          <a:ea typeface="Times New Roman" panose="02020603050405020304" pitchFamily="18" charset="0"/>
                        </a:rPr>
                        <a:t>1568519,7</a:t>
                      </a:r>
                      <a:endParaRPr lang="ru-RU" sz="1000" b="1" dirty="0">
                        <a:effectLst/>
                        <a:latin typeface="Constantia" panose="0203060205030603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1582786,7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1387321,0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1393507,4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826" marR="2482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4400" y="28575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eaLnBrk="0" hangingPunct="0">
              <a:defRPr/>
            </a:pPr>
            <a:endParaRPr lang="ru-RU" sz="3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66015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latin typeface="Constantia" panose="02030602050306030303" pitchFamily="18" charset="0"/>
              </a:rPr>
              <a:t>Информация по выплатам отдельным </a:t>
            </a:r>
            <a:endParaRPr lang="en-US" sz="2000" dirty="0" smtClean="0">
              <a:latin typeface="Constantia" panose="02030602050306030303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latin typeface="Constantia" panose="02030602050306030303" pitchFamily="18" charset="0"/>
              </a:rPr>
              <a:t>категориям </a:t>
            </a:r>
            <a:r>
              <a:rPr lang="ru-RU" sz="2000" dirty="0">
                <a:latin typeface="Constantia" panose="02030602050306030303" pitchFamily="18" charset="0"/>
              </a:rPr>
              <a:t>граждан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44793" cy="205453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757166"/>
              </p:ext>
            </p:extLst>
          </p:nvPr>
        </p:nvGraphicFramePr>
        <p:xfrm>
          <a:off x="107503" y="2128394"/>
          <a:ext cx="8928993" cy="4492760"/>
        </p:xfrm>
        <a:graphic>
          <a:graphicData uri="http://schemas.openxmlformats.org/drawingml/2006/table">
            <a:tbl>
              <a:tblPr/>
              <a:tblGrid>
                <a:gridCol w="4029903"/>
                <a:gridCol w="1368864"/>
                <a:gridCol w="1062050"/>
                <a:gridCol w="1332042"/>
                <a:gridCol w="1136134"/>
              </a:tblGrid>
              <a:tr h="4956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меры социальной поддержки</a:t>
                      </a:r>
                    </a:p>
                  </a:txBody>
                  <a:tcPr marL="91435" marR="91435" marT="45726" marB="45726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получателей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201</a:t>
                      </a: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расходов тыс. руб.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получателей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201</a:t>
                      </a: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(план)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расходов  тыс. руб.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766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Возмещение расходов за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найм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поднайм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) жилых помещений врачам государственных учреждений здравоохранения городского округа Котельники Московской области 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1100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1600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766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гражданам субсидий на оплату жилого помещения и коммунальных услуг, в том числе на предоставление гражданам субсидий на оплату жилого помещения и коммунальных услуг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962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15040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941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12447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508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Оказание государственной поддержки молодым семьям в виде социальных выплат на приобретение жилого помещения или строительство индивидуального жилого дома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9267,2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832,2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639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7901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79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639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Выплаты ежегодной материальной помощи ко дню: Пожилых людей, Освобождения узников фашистских лагерей, Жертвам политических репрессий, Инвалидов, Защитника Отечества, Победы и т.д.)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930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930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930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1280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7121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Компенсация родительской платы за присмотр и уход за детьми, осваивающими образовательные программы дошкольного образования в организациях, осуществляющих образовательную деятельность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2195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17454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2198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17600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66119" y="274638"/>
            <a:ext cx="7070377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eaLnBrk="0" hangingPunct="0">
              <a:defRPr/>
            </a:pPr>
            <a:r>
              <a:rPr lang="ru-RU" sz="2000" b="1" dirty="0">
                <a:latin typeface="Times New Roman" pitchFamily="18" charset="0"/>
                <a:ea typeface="+mj-ea"/>
                <a:cs typeface="Times New Roman" pitchFamily="18" charset="0"/>
              </a:rPr>
              <a:t>Объекты общественного значения, реализуемые на территории городского округа </a:t>
            </a:r>
            <a:endParaRPr lang="ru-RU" sz="20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Котельники </a:t>
            </a:r>
            <a:r>
              <a:rPr lang="ru-RU" sz="2000" b="1" dirty="0">
                <a:latin typeface="Times New Roman" pitchFamily="18" charset="0"/>
                <a:ea typeface="+mj-ea"/>
                <a:cs typeface="Times New Roman" pitchFamily="18" charset="0"/>
              </a:rPr>
              <a:t>Московской области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" y="-13053"/>
            <a:ext cx="1944793" cy="2054530"/>
          </a:xfrm>
          <a:prstGeom prst="rect">
            <a:avLst/>
          </a:prstGeo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4032448" cy="15588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0" y="2132856"/>
            <a:ext cx="4211960" cy="1558824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 flipH="1">
            <a:off x="0" y="3841071"/>
            <a:ext cx="4680520" cy="26702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Котельниках в 2019 году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оснащение оборудованием многофункциональной хоккейной площадки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адресу: 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Котельники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Силикат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д.31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180000" indent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ведется в рамках государственной программы Московской области «Спорт Подмосковья».</a:t>
            </a:r>
          </a:p>
          <a:p>
            <a:pPr marL="180000" indent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финансирования, направленного на реализацию данного проекта, составил 9 600,0 млн. руб.:</a:t>
            </a:r>
          </a:p>
          <a:p>
            <a:pPr marL="180000" indent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средства бюджета Московской области: </a:t>
            </a:r>
          </a:p>
          <a:p>
            <a:pPr marL="180000" indent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7 305,6 млн. руб.</a:t>
            </a:r>
          </a:p>
          <a:p>
            <a:pPr marL="180000" indent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средства бюджета городского округа Котельники: </a:t>
            </a:r>
          </a:p>
          <a:p>
            <a:pPr marL="180000" indent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2294,4 мил. руб.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80519" y="3707790"/>
            <a:ext cx="421196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Котельниках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государственной программы Московской области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Подмосковья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началось  строительство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трехэтажной пристройки к средней общеобразовательной школе №2 на 300 мест.</a:t>
            </a:r>
          </a:p>
          <a:p>
            <a:pPr marL="1800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новом корпусе будет 14 классных помещений, три игровые развивающие комнаты для детей младшего школьного возраста, столовая с пищеблоком, а также хореографическое и лекционное залы. Основное здание школы и новый корпус будут связаны между собой переходом. </a:t>
            </a:r>
          </a:p>
          <a:p>
            <a:pPr marL="1800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строительно-монтажных работ – более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228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 На 30% работы финансируются за счет средств городского бюджета, на 70% – из бюджета Московской области.</a:t>
            </a:r>
          </a:p>
          <a:p>
            <a:pPr marL="18000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подрядчик завершит строительство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году.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228356" name="Заголовок 1"/>
          <p:cNvSpPr txBox="1">
            <a:spLocks/>
          </p:cNvSpPr>
          <p:nvPr/>
        </p:nvSpPr>
        <p:spPr bwMode="auto">
          <a:xfrm>
            <a:off x="2159274" y="188640"/>
            <a:ext cx="666023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>
                <a:latin typeface="Constantia" panose="02030602050306030303" pitchFamily="18" charset="0"/>
              </a:rPr>
              <a:t>Контактная информация и обратная связь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" y="-13053"/>
            <a:ext cx="1944793" cy="2054530"/>
          </a:xfrm>
          <a:prstGeom prst="rect">
            <a:avLst/>
          </a:prstGeom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55576" y="2230116"/>
            <a:ext cx="7704856" cy="440120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2000" b="1" dirty="0">
                <a:latin typeface="Constantia" pitchFamily="18" charset="0"/>
              </a:rPr>
              <a:t>«Бюджет для граждан» </a:t>
            </a:r>
          </a:p>
          <a:p>
            <a:pPr>
              <a:defRPr/>
            </a:pPr>
            <a:r>
              <a:rPr lang="ru-RU" altLang="en-US" sz="2000" b="1" dirty="0">
                <a:latin typeface="Constantia" pitchFamily="18" charset="0"/>
              </a:rPr>
              <a:t>Подготовлен управлением финансов администрации </a:t>
            </a:r>
            <a:endParaRPr lang="ru-RU" altLang="en-US" sz="2000" b="1" dirty="0" smtClean="0">
              <a:latin typeface="Constantia" pitchFamily="18" charset="0"/>
            </a:endParaRPr>
          </a:p>
          <a:p>
            <a:pPr>
              <a:defRPr/>
            </a:pPr>
            <a:r>
              <a:rPr lang="ru-RU" altLang="en-US" sz="2000" b="1" dirty="0" smtClean="0">
                <a:latin typeface="Constantia" pitchFamily="18" charset="0"/>
              </a:rPr>
              <a:t>городского </a:t>
            </a:r>
            <a:r>
              <a:rPr lang="ru-RU" altLang="en-US" sz="2000" b="1" dirty="0">
                <a:latin typeface="Constantia" pitchFamily="18" charset="0"/>
              </a:rPr>
              <a:t>округа Котельники Московской области</a:t>
            </a:r>
            <a:endParaRPr lang="en-US" sz="2000" dirty="0">
              <a:latin typeface="Constantia" panose="02030602050306030303" pitchFamily="18" charset="0"/>
            </a:endParaRPr>
          </a:p>
          <a:p>
            <a:r>
              <a:rPr lang="ru-RU" sz="2000" dirty="0">
                <a:latin typeface="Constantia" panose="02030602050306030303" pitchFamily="18" charset="0"/>
              </a:rPr>
              <a:t>Адрес: 140054, Московская область, г. Котельники, Дзержинское ш.,5/4</a:t>
            </a:r>
          </a:p>
          <a:p>
            <a:r>
              <a:rPr lang="ru-RU" sz="2000" dirty="0">
                <a:latin typeface="Constantia" panose="02030602050306030303" pitchFamily="18" charset="0"/>
              </a:rPr>
              <a:t>Телефон: 8(495) 554-45-08 Администрация городского округа Котельники</a:t>
            </a:r>
          </a:p>
          <a:p>
            <a:r>
              <a:rPr lang="ru-RU" sz="2000" dirty="0">
                <a:latin typeface="Constantia" panose="02030602050306030303" pitchFamily="18" charset="0"/>
              </a:rPr>
              <a:t>Телефон:8 (495) </a:t>
            </a:r>
            <a:r>
              <a:rPr lang="ru-RU" sz="2000" dirty="0" smtClean="0">
                <a:latin typeface="Constantia" panose="02030602050306030303" pitchFamily="18" charset="0"/>
              </a:rPr>
              <a:t>559-97-55, 8(498) 553-70-77 </a:t>
            </a:r>
            <a:r>
              <a:rPr lang="ru-RU" sz="2000" dirty="0">
                <a:latin typeface="Constantia" panose="02030602050306030303" pitchFamily="18" charset="0"/>
              </a:rPr>
              <a:t>Управление финансов администрации</a:t>
            </a:r>
          </a:p>
          <a:p>
            <a:r>
              <a:rPr lang="ru-RU" sz="2000" dirty="0">
                <a:latin typeface="Constantia" panose="02030602050306030303" pitchFamily="18" charset="0"/>
              </a:rPr>
              <a:t>Режим работы: Понедельник-пятница с 9:00 до 18:00</a:t>
            </a:r>
          </a:p>
          <a:p>
            <a:r>
              <a:rPr lang="ru-RU" sz="2000" dirty="0">
                <a:latin typeface="Constantia" panose="02030602050306030303" pitchFamily="18" charset="0"/>
              </a:rPr>
              <a:t>Перерыв с 13:00 – 14:00 </a:t>
            </a:r>
            <a:endParaRPr lang="ru-RU" sz="2000" dirty="0" smtClean="0">
              <a:latin typeface="Constantia" panose="02030602050306030303" pitchFamily="18" charset="0"/>
            </a:endParaRPr>
          </a:p>
          <a:p>
            <a:r>
              <a:rPr lang="ru-RU" sz="2000" dirty="0" smtClean="0">
                <a:latin typeface="Constantia" panose="02030602050306030303" pitchFamily="18" charset="0"/>
              </a:rPr>
              <a:t>Выходные </a:t>
            </a:r>
            <a:r>
              <a:rPr lang="ru-RU" sz="2000" dirty="0">
                <a:latin typeface="Constantia" panose="02030602050306030303" pitchFamily="18" charset="0"/>
              </a:rPr>
              <a:t>дни: суббота, воскресенье</a:t>
            </a:r>
          </a:p>
          <a:p>
            <a:r>
              <a:rPr lang="ru-RU" sz="2000" dirty="0">
                <a:latin typeface="Constantia" panose="02030602050306030303" pitchFamily="18" charset="0"/>
              </a:rPr>
              <a:t>Интернет сайт: Муниципального образования городского округа Котельники </a:t>
            </a:r>
            <a:r>
              <a:rPr lang="ru-RU" sz="2000" dirty="0" smtClean="0">
                <a:latin typeface="Constantia" panose="02030602050306030303" pitchFamily="18" charset="0"/>
              </a:rPr>
              <a:t>Московской области </a:t>
            </a:r>
            <a:r>
              <a:rPr lang="en-US" sz="2000" dirty="0">
                <a:latin typeface="Constantia" panose="02030602050306030303" pitchFamily="18" charset="0"/>
              </a:rPr>
              <a:t>http://kotelniki.mosreg.ru/</a:t>
            </a:r>
            <a:endParaRPr lang="ru-RU" sz="2000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142875" y="1909709"/>
            <a:ext cx="874960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-1981200" algn="l"/>
              </a:tabLs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	Уважаемые жители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городского округа Котельники!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-1981200" algn="l"/>
              </a:tabLs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	Представляю вам материал «Бюджет для граждан», который поможет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разобраться в главном финансовом документе нашего округа, понять, как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формируется и расходуется бюджет нашего округа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tabLst>
                <a:tab pos="-1981200" algn="l"/>
              </a:tabLst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-1981200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	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Бюджет как главный финансовый документ должен быть прозрачным и открытым для широкого общественного обсуждения. Каждый житель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или иначе участвует в формировании бюджета и поэтому вправе знать, как и куда были потрачены средства и какие запланированы статьи расходов. В бюджетном процессе мы следуем ключевому принципу – бюджет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должен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иметь максимальную социальную направленность, быть устойчивым и свободным от долгов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>
              <a:tabLst>
                <a:tab pos="-1981200" algn="l"/>
              </a:tabLst>
            </a:pPr>
            <a:r>
              <a:rPr lang="ru-RU" sz="1400" b="1" dirty="0">
                <a:latin typeface="Times New Roman" pitchFamily="18" charset="0"/>
              </a:rPr>
              <a:t>	</a:t>
            </a:r>
            <a:r>
              <a:rPr lang="ru-RU" sz="1400" b="1" dirty="0" smtClean="0">
                <a:latin typeface="Times New Roman" pitchFamily="18" charset="0"/>
              </a:rPr>
              <a:t>	Закончилась </a:t>
            </a:r>
            <a:r>
              <a:rPr lang="ru-RU" sz="1400" b="1" dirty="0">
                <a:latin typeface="Times New Roman" pitchFamily="18" charset="0"/>
              </a:rPr>
              <a:t>работа над проектом </a:t>
            </a:r>
            <a:r>
              <a:rPr lang="ru-RU" sz="1400" b="1" dirty="0" smtClean="0">
                <a:latin typeface="Times New Roman" pitchFamily="18" charset="0"/>
              </a:rPr>
              <a:t>бюджета городского </a:t>
            </a:r>
            <a:r>
              <a:rPr lang="ru-RU" sz="1400" b="1" dirty="0">
                <a:latin typeface="Times New Roman" pitchFamily="18" charset="0"/>
              </a:rPr>
              <a:t>округа на 2019 год и плановый период 2020 и 2021 годов, поэтому </a:t>
            </a:r>
            <a:r>
              <a:rPr lang="ru-RU" sz="1400" b="1" dirty="0" smtClean="0">
                <a:latin typeface="Times New Roman" pitchFamily="18" charset="0"/>
              </a:rPr>
              <a:t>мы предлагаем ознакомиться всех </a:t>
            </a:r>
            <a:r>
              <a:rPr lang="ru-RU" sz="1400" b="1" dirty="0">
                <a:latin typeface="Times New Roman" pitchFamily="18" charset="0"/>
              </a:rPr>
              <a:t>неравнодушных жителей с основными характеристиками бюджета, рассказать какие приоритеты мы ставим перед бюджетом на следующий год и плановый период  2020-2021 годов. </a:t>
            </a:r>
          </a:p>
          <a:p>
            <a:pPr algn="just">
              <a:tabLst>
                <a:tab pos="-1981200" algn="l"/>
              </a:tabLst>
            </a:pPr>
            <a:r>
              <a:rPr lang="ru-RU" sz="1400" b="1" dirty="0">
                <a:latin typeface="Times New Roman" pitchFamily="18" charset="0"/>
              </a:rPr>
              <a:t> 	Бюджетная политика муниципального образования учитывает все риски развития экономики, поэтому перед его формированием в прогнозе социально-экономического развития территории мы предусмотрели  возможные варианты развития территории.</a:t>
            </a:r>
            <a:r>
              <a:rPr lang="ru-RU" sz="1400" dirty="0">
                <a:latin typeface="Times New Roman" pitchFamily="18" charset="0"/>
              </a:rPr>
              <a:t> </a:t>
            </a:r>
          </a:p>
          <a:p>
            <a:pPr algn="just">
              <a:tabLst>
                <a:tab pos="-1981200" algn="l"/>
              </a:tabLst>
            </a:pPr>
            <a:r>
              <a:rPr lang="ru-RU" sz="1400" dirty="0">
                <a:latin typeface="Times New Roman" pitchFamily="18" charset="0"/>
              </a:rPr>
              <a:t> 	</a:t>
            </a:r>
            <a:r>
              <a:rPr lang="ru-RU" sz="1400" b="1" dirty="0">
                <a:latin typeface="Times New Roman" pitchFamily="18" charset="0"/>
              </a:rPr>
              <a:t>Мы соблюдаем одно из главных правил бюджетного планирования - бюджет должен быть </a:t>
            </a:r>
            <a:r>
              <a:rPr lang="ru-RU" sz="1400" b="1" dirty="0" smtClean="0">
                <a:latin typeface="Times New Roman" pitchFamily="18" charset="0"/>
              </a:rPr>
              <a:t>сбалансированным. </a:t>
            </a:r>
            <a:r>
              <a:rPr lang="ru-RU" sz="1400" b="1" dirty="0">
                <a:latin typeface="Times New Roman" pitchFamily="18" charset="0"/>
              </a:rPr>
              <a:t>Этот подход позволяет  предотвратить риски, связанные с исполнением принятых </a:t>
            </a:r>
            <a:r>
              <a:rPr lang="ru-RU" sz="1400" b="1" dirty="0" smtClean="0">
                <a:latin typeface="Times New Roman" pitchFamily="18" charset="0"/>
              </a:rPr>
              <a:t>обязательств. </a:t>
            </a:r>
            <a:endParaRPr lang="ru-RU" sz="1400" b="1" dirty="0">
              <a:latin typeface="Times New Roman" pitchFamily="18" charset="0"/>
            </a:endParaRPr>
          </a:p>
          <a:p>
            <a:pPr algn="just">
              <a:tabLst>
                <a:tab pos="-1981200" algn="l"/>
              </a:tabLs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Надеемся,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что знакомство с бюджетом округа будет для вас интересным, полезным и даст возможность с пониманием участвовать в принятии общих решений на благо жителей нашего округа. </a:t>
            </a:r>
          </a:p>
          <a:p>
            <a:pPr algn="just" eaLnBrk="0" hangingPunct="0">
              <a:tabLst>
                <a:tab pos="-1981200" algn="l"/>
              </a:tabLst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sp>
        <p:nvSpPr>
          <p:cNvPr id="14340" name="Заголовок 1"/>
          <p:cNvSpPr txBox="1">
            <a:spLocks/>
          </p:cNvSpPr>
          <p:nvPr/>
        </p:nvSpPr>
        <p:spPr bwMode="auto">
          <a:xfrm>
            <a:off x="2411760" y="214313"/>
            <a:ext cx="636394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Обращение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к жителям городского округа Котельники Московской области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44216" cy="20490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678" y="4567581"/>
            <a:ext cx="4619047" cy="22965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2337239"/>
            <a:ext cx="3377101" cy="2238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" y="4584203"/>
            <a:ext cx="4711459" cy="2246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466" y="9190"/>
            <a:ext cx="3227443" cy="2335852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05" y="2337239"/>
            <a:ext cx="2923795" cy="22303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7" y="-31998"/>
            <a:ext cx="3084843" cy="2393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7" y="2361664"/>
            <a:ext cx="3084843" cy="22225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0205" y="-27066"/>
            <a:ext cx="2916520" cy="23682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>
          <a:xfrm>
            <a:off x="2339752" y="274638"/>
            <a:ext cx="6048672" cy="77809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Этапы бюджетного планирования</a:t>
            </a:r>
          </a:p>
        </p:txBody>
      </p:sp>
      <p:sp>
        <p:nvSpPr>
          <p:cNvPr id="20484" name="Rectangle 3"/>
          <p:cNvSpPr txBox="1">
            <a:spLocks/>
          </p:cNvSpPr>
          <p:nvPr/>
        </p:nvSpPr>
        <p:spPr bwMode="auto">
          <a:xfrm>
            <a:off x="2339752" y="1124744"/>
            <a:ext cx="604867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ts val="0"/>
              </a:spcBef>
              <a:buFont typeface="Arial" charset="0"/>
              <a:buNone/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Основой для формирования доходной части бюджета являются показатели социально-экономического развития  городского округа Котельники на 2019 год и плановый период 2020-2021 годов, которые представлены на следующих слайдах.</a:t>
            </a:r>
          </a:p>
          <a:p>
            <a:pPr marL="85725" indent="-85725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85725" indent="-85725" eaLnBrk="0" hangingPunct="0">
              <a:spcBef>
                <a:spcPct val="20000"/>
              </a:spcBef>
              <a:buFont typeface="Arial" charset="0"/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85725" indent="-85725" eaLnBrk="0" hangingPunct="0">
              <a:spcBef>
                <a:spcPct val="20000"/>
              </a:spcBef>
              <a:buFont typeface="Arial" charset="0"/>
              <a:buNone/>
            </a:pPr>
            <a:endParaRPr lang="ru-RU" sz="1200" b="1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2852738"/>
            <a:ext cx="403244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3"/>
            <a:ext cx="1944216" cy="2049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857358"/>
            <a:ext cx="3528392" cy="29481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2195736" y="447744"/>
            <a:ext cx="66247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городского округа Котельники Московской области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8" name="Прямоугольник 7"/>
          <p:cNvSpPr>
            <a:spLocks noChangeArrowheads="1"/>
          </p:cNvSpPr>
          <p:nvPr/>
        </p:nvSpPr>
        <p:spPr bwMode="auto">
          <a:xfrm>
            <a:off x="857250" y="1143000"/>
            <a:ext cx="742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1800" b="1">
              <a:solidFill>
                <a:srgbClr val="000000"/>
              </a:solidFill>
              <a:latin typeface="Times New Roman Cyr" pitchFamily="18" charset="0"/>
              <a:cs typeface="Times New Roman Cyr" pitchFamily="18" charset="0"/>
            </a:endParaRPr>
          </a:p>
        </p:txBody>
      </p:sp>
      <p:sp>
        <p:nvSpPr>
          <p:cNvPr id="21509" name="Текст 2"/>
          <p:cNvSpPr txBox="1">
            <a:spLocks/>
          </p:cNvSpPr>
          <p:nvPr/>
        </p:nvSpPr>
        <p:spPr bwMode="auto">
          <a:xfrm>
            <a:off x="2555776" y="1428750"/>
            <a:ext cx="5864324" cy="12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None/>
            </a:pPr>
            <a:endParaRPr lang="ru-RU" sz="5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Прогноз разработан на основе отчетных данных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года, с учетом основных тенденций 9–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месяцев 2018 года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None/>
            </a:pP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5"/>
          <p:cNvGrpSpPr>
            <a:grpSpLocks/>
          </p:cNvGrpSpPr>
          <p:nvPr/>
        </p:nvGrpSpPr>
        <p:grpSpPr bwMode="auto">
          <a:xfrm>
            <a:off x="323528" y="2708920"/>
            <a:ext cx="8640960" cy="3631555"/>
            <a:chOff x="989226" y="1411288"/>
            <a:chExt cx="7759238" cy="4908437"/>
          </a:xfrm>
        </p:grpSpPr>
        <p:pic>
          <p:nvPicPr>
            <p:cNvPr id="12" name="Рисунок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89226" y="1411288"/>
              <a:ext cx="7759238" cy="4908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34D147EB-0146-4394-B682-962BC319D2E6}"/>
                </a:ext>
              </a:extLst>
            </p:cNvPr>
            <p:cNvSpPr/>
            <p:nvPr/>
          </p:nvSpPr>
          <p:spPr>
            <a:xfrm>
              <a:off x="2340108" y="5743476"/>
              <a:ext cx="5616241" cy="5762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ru-RU" altLang="ru-RU" sz="2000">
                  <a:latin typeface="Tahoma" panose="020B0604030504040204" pitchFamily="34" charset="0"/>
                  <a:cs typeface="Tahoma" panose="020B0604030504040204" pitchFamily="34" charset="0"/>
                </a:rPr>
                <a:t>инвестиционной активности</a:t>
              </a: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3"/>
            <a:ext cx="1944216" cy="20490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2051720" y="346938"/>
            <a:ext cx="7092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городского округа Котельники Московской области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0" y="1323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400" b="1">
              <a:solidFill>
                <a:srgbClr val="000000"/>
              </a:solidFill>
              <a:latin typeface="Times New Roman Cyr" pitchFamily="18" charset="0"/>
              <a:cs typeface="Times New Roman Cyr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8"/>
            <a:ext cx="1944793" cy="2054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204864"/>
            <a:ext cx="8928992" cy="4551429"/>
          </a:xfrm>
          <a:prstGeom prst="rect">
            <a:avLst/>
          </a:prstGeom>
          <a:solidFill>
            <a:schemeClr val="bg2"/>
          </a:solidFill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1"/>
          <p:cNvSpPr>
            <a:spLocks noChangeArrowheads="1"/>
          </p:cNvSpPr>
          <p:nvPr/>
        </p:nvSpPr>
        <p:spPr bwMode="auto">
          <a:xfrm>
            <a:off x="2267744" y="50175"/>
            <a:ext cx="64087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 и приоритеты бюджетной политики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городского округа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Котельники на 2019 год и плановый период 2020 и 2021 годов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6398" y="1626558"/>
            <a:ext cx="9137602" cy="541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ст. 172 БК РФ проект бюджета основывается на основных направлениях бюджетной и налоговой политики городского округа Котельники.</a:t>
            </a:r>
          </a:p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являются основой для составления проекта бюджета городского округа Котельники Московской области на 201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и на плановые периоды 20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202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годов, а также для повышения качества бюджетного процесса, обеспечения рационального, эффективного и результативного расходования бюджетных средств.</a:t>
            </a:r>
          </a:p>
          <a:p>
            <a:pPr marL="274320" lvl="0" indent="-274320" algn="just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Налоговая политика городского округа Котельники в 201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 и на плановый период 20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202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годов направлена на повышение уровня собираемости доходов, улучшения налоговой среды.</a:t>
            </a:r>
          </a:p>
          <a:p>
            <a:pPr marL="274320" lvl="0" indent="-274320" algn="just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Прогнозируемый объем доходов (налоговых, неналоговых) бюджета на 201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плановый период 20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202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годов определены исходя из основных показателей прогноза социально-экономического развития городского округа Котельники Московской области, однако основные направления бюджетной и налоговой политики не содержат сведений о варианте прогноза социально-экономического развития на 20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годы, который непосредственно применялся для формирования основных показателей проекта бюджета.</a:t>
            </a:r>
          </a:p>
          <a:p>
            <a:pPr marL="274320" lvl="0" indent="-274320" algn="just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политика в 201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годах будет направлена на дальнейшее развитие экономики и социальной сферы, повышение уровня и качества жизни населения, решение приоритетных для городского округа Котельники задач, обеспечение сбалансированности и устойчивости бюджетной системы городского округа, повышения эффективности бюджетных расходов, развитие программно-целевых методов управления.</a:t>
            </a:r>
          </a:p>
          <a:p>
            <a:pPr marL="274320" lvl="0" indent="-274320" algn="just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целью бюджетной политики в городском округе Котельники Московской области является повышение эффективности, прозрачности и подотчетности использования бюджетных средств при реализации приоритетов и целей социально-экономического развития городского округа Котельники Московской области.</a:t>
            </a:r>
          </a:p>
          <a:p>
            <a:pPr marL="274320" lvl="0" indent="-274320" algn="just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годах долговая политика городского округа Котельники Московской области, как и ранее, будет исходить из целей сбалансированности бюджета и строиться на принципах безусловного исполнения долговых обязательств городского округа Котельники Московской области в полном объеме и в установленный срок. </a:t>
            </a:r>
          </a:p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долговой политики на среднесрочную перспективу: </a:t>
            </a:r>
          </a:p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поддержание объема муниципального долга на экономически безопасном уровне путем оптимизации структуры заимствований и равномерного распределения платежей по обслуживанию долга; </a:t>
            </a:r>
          </a:p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заемных средств на условиях минимальных расходов на их обслуживание.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" y="0"/>
            <a:ext cx="1944793" cy="18448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2483768" y="142875"/>
            <a:ext cx="64459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Основные характеристики бюджета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городского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округа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Котельники на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2019 год и на плановый период 2020 и 2021 годов (млн. руб.)</a:t>
            </a:r>
          </a:p>
        </p:txBody>
      </p:sp>
      <p:sp>
        <p:nvSpPr>
          <p:cNvPr id="33830" name="TextBox 4"/>
          <p:cNvSpPr txBox="1">
            <a:spLocks noChangeArrowheads="1"/>
          </p:cNvSpPr>
          <p:nvPr/>
        </p:nvSpPr>
        <p:spPr bwMode="auto">
          <a:xfrm>
            <a:off x="428626" y="5589240"/>
            <a:ext cx="85010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Снижение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доходов и расходов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бюджета на плановый период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2019-2021г.г.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обусловлено отсутствием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плановых показателей субсидий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бюджета Московской области. Бюджетные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ассигнования на 2020 и 2021 годы носят ориентировочный характер и будут уточняться при формировании соответствующих бюджетов.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" y="-13053"/>
            <a:ext cx="1944793" cy="2054530"/>
          </a:xfrm>
          <a:prstGeom prst="rect">
            <a:avLst/>
          </a:prstGeom>
        </p:spPr>
      </p:pic>
      <p:graphicFrame>
        <p:nvGraphicFramePr>
          <p:cNvPr id="6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068406"/>
              </p:ext>
            </p:extLst>
          </p:nvPr>
        </p:nvGraphicFramePr>
        <p:xfrm>
          <a:off x="539552" y="2276872"/>
          <a:ext cx="8034562" cy="3331634"/>
        </p:xfrm>
        <a:graphic>
          <a:graphicData uri="http://schemas.openxmlformats.org/drawingml/2006/table">
            <a:tbl>
              <a:tblPr/>
              <a:tblGrid>
                <a:gridCol w="1574255"/>
                <a:gridCol w="1494705"/>
                <a:gridCol w="1379567"/>
                <a:gridCol w="1103234"/>
                <a:gridCol w="1287456"/>
                <a:gridCol w="1195345"/>
              </a:tblGrid>
              <a:tr h="910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Отчетный 2018 год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Текущий 2019 год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Первый год планового периода 2020 год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Второй год планового периода 2021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(%) отчетного 2018 года  к текущему 2019 году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1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1 712 931,8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1 394 714,0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1 395 698,0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9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1 069 189,2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928 503,5 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928 503,5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911 312,0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-13,2%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4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1 719 753,4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1 621 205,7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1 387 321,0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1 393 507 ,4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6 821,6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78 101,6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67 484,4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дефицита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3%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2051720" y="404664"/>
            <a:ext cx="69127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Собственные доходы бюджета городского округа Котельники Московской области  </a:t>
            </a:r>
          </a:p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2018-2021г.г.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" y="-13053"/>
            <a:ext cx="1944793" cy="2054530"/>
          </a:xfrm>
          <a:prstGeom prst="rect">
            <a:avLst/>
          </a:prstGeom>
        </p:spPr>
      </p:pic>
      <p:graphicFrame>
        <p:nvGraphicFramePr>
          <p:cNvPr id="6" name="Group 12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220653"/>
              </p:ext>
            </p:extLst>
          </p:nvPr>
        </p:nvGraphicFramePr>
        <p:xfrm>
          <a:off x="323528" y="2060848"/>
          <a:ext cx="8497640" cy="4771524"/>
        </p:xfrm>
        <a:graphic>
          <a:graphicData uri="http://schemas.openxmlformats.org/drawingml/2006/table">
            <a:tbl>
              <a:tblPr/>
              <a:tblGrid>
                <a:gridCol w="4176464"/>
                <a:gridCol w="1080120"/>
                <a:gridCol w="1080120"/>
                <a:gridCol w="1008112"/>
                <a:gridCol w="1152824"/>
              </a:tblGrid>
              <a:tr h="232779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доходов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Отчетный 2018 год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 2019 год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71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 год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 год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12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37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264 862,0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269 593,1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283 073,0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283 073,0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05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3 317,0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3 666,5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4 199,0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4 199,0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69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доход: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148 315,0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157 196,0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163 251,0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163 251,0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69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98 805,0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108 815,0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115 101,0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115 101,0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69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виде стоимости патента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3 500,0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3 000,0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3 150,0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3 150,0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69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налог на вмененный доход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46 000,0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45 381,0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45 000,0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45 000,0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69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62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имущество: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262 642,0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272 638,0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281 279,0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281 279,0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69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24 785,0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23 150,0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24 307,0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24 307,0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7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237 857,0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249 488,0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256 972,0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256 972,0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69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2 600,0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5061</TotalTime>
  <Words>2099</Words>
  <Application>Microsoft Office PowerPoint</Application>
  <PresentationFormat>Экран (4:3)</PresentationFormat>
  <Paragraphs>413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Constantia</vt:lpstr>
      <vt:lpstr>Tahoma</vt:lpstr>
      <vt:lpstr>Times New Roman</vt:lpstr>
      <vt:lpstr>Times New Roman Cyr</vt:lpstr>
      <vt:lpstr>Wingdings</vt:lpstr>
      <vt:lpstr>Wingdings 2</vt:lpstr>
      <vt:lpstr>Тема Office</vt:lpstr>
      <vt:lpstr>Бюджет для граждан городского округа Котельники Московской области  на 2019 год и на плановый период 2020 и 2021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 Усть-Катавского городского округа  на 2016 год для граждан</dc:title>
  <dc:creator>fin38u5</dc:creator>
  <cp:lastModifiedBy>Матыцина О.В.</cp:lastModifiedBy>
  <cp:revision>476</cp:revision>
  <dcterms:created xsi:type="dcterms:W3CDTF">2015-12-14T09:39:32Z</dcterms:created>
  <dcterms:modified xsi:type="dcterms:W3CDTF">2019-01-21T12:49:37Z</dcterms:modified>
</cp:coreProperties>
</file>